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98" r:id="rId4"/>
    <p:sldId id="263" r:id="rId5"/>
    <p:sldId id="264" r:id="rId6"/>
    <p:sldId id="262" r:id="rId7"/>
    <p:sldId id="261" r:id="rId8"/>
    <p:sldId id="259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7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484784"/>
            <a:ext cx="7382409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Тема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урока</a:t>
            </a:r>
            <a:endParaRPr lang="ru-RU" sz="3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«Виды резьбы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по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дереву и 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технология их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выполнения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»</a:t>
            </a:r>
          </a:p>
          <a:p>
            <a:pPr algn="r">
              <a:lnSpc>
                <a:spcPct val="150000"/>
              </a:lnSpc>
            </a:pPr>
            <a:r>
              <a:rPr lang="ru-RU" sz="1400" b="1" dirty="0" smtClean="0">
                <a:solidFill>
                  <a:srgbClr val="C00000"/>
                </a:solidFill>
              </a:rPr>
              <a:t>Ажурная резьба </a:t>
            </a:r>
          </a:p>
        </p:txBody>
      </p:sp>
    </p:spTree>
    <p:extLst>
      <p:ext uri="{BB962C8B-B14F-4D97-AF65-F5344CB8AC3E}">
        <p14:creationId xmlns:p14="http://schemas.microsoft.com/office/powerpoint/2010/main" val="11949456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100392" y="6093296"/>
            <a:ext cx="4185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6664" y="620688"/>
            <a:ext cx="814778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975" algn="just">
              <a:spcAft>
                <a:spcPts val="0"/>
              </a:spcAft>
            </a:pPr>
            <a:r>
              <a:rPr lang="ru-RU" sz="22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Одним из видов плосковыемчатой резьбы является </a:t>
            </a:r>
            <a:r>
              <a:rPr lang="ru-RU" sz="2200" b="1" i="1" dirty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геометрическая </a:t>
            </a:r>
            <a:r>
              <a:rPr lang="ru-RU" sz="2200" b="1" i="1" dirty="0" smtClean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резьба</a:t>
            </a:r>
            <a:r>
              <a:rPr lang="ru-RU" sz="2200" b="1" i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, </a:t>
            </a:r>
            <a:r>
              <a:rPr lang="ru-RU" sz="22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все элементы которой представляют </a:t>
            </a:r>
            <a:r>
              <a:rPr lang="ru-RU" sz="22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собой </a:t>
            </a:r>
            <a:r>
              <a:rPr lang="ru-RU" sz="22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геометрические фигуры, образованные </a:t>
            </a:r>
            <a:r>
              <a:rPr lang="ru-RU" sz="22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прямыми </a:t>
            </a:r>
            <a:r>
              <a:rPr lang="ru-RU" sz="22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и кривыми линиями, - треугольники, квадраты, </a:t>
            </a:r>
            <a:r>
              <a:rPr lang="ru-RU" sz="22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окружности </a:t>
            </a:r>
            <a:r>
              <a:rPr lang="ru-RU" sz="22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и др. </a:t>
            </a:r>
            <a:endParaRPr lang="ru-RU" sz="2200" b="1" dirty="0" smtClean="0">
              <a:solidFill>
                <a:srgbClr val="0070C0"/>
              </a:solidFill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indent="180975" algn="just">
              <a:spcAft>
                <a:spcPts val="0"/>
              </a:spcAft>
            </a:pPr>
            <a:r>
              <a:rPr lang="ru-RU" sz="22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На последующих   рисунках показаны </a:t>
            </a:r>
            <a:r>
              <a:rPr lang="ru-RU" sz="22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элементы </a:t>
            </a:r>
            <a:r>
              <a:rPr lang="ru-RU" sz="22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геометрической </a:t>
            </a:r>
            <a:r>
              <a:rPr lang="ru-RU" sz="22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резьбы и изделие с элементами </a:t>
            </a:r>
            <a:r>
              <a:rPr lang="ru-RU" sz="22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геометрической </a:t>
            </a:r>
            <a:r>
              <a:rPr lang="ru-RU" sz="22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резьбы. </a:t>
            </a:r>
            <a:r>
              <a:rPr lang="ru-RU" sz="2200" b="1" dirty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Эти </a:t>
            </a:r>
            <a:r>
              <a:rPr lang="ru-RU" sz="2200" b="1" dirty="0" smtClean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элементы  </a:t>
            </a:r>
            <a:r>
              <a:rPr lang="ru-RU" sz="2200" b="1" dirty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повторяются, образуя </a:t>
            </a:r>
            <a:r>
              <a:rPr lang="ru-RU" sz="2200" b="1" dirty="0" smtClean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красивый рисунок.</a:t>
            </a:r>
            <a:endParaRPr lang="ru-RU" sz="22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3808" y="5543591"/>
            <a:ext cx="17204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Треугольники</a:t>
            </a:r>
            <a:endParaRPr lang="ru-RU" sz="20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7" name="Picture 3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232" y="3550828"/>
            <a:ext cx="2364458" cy="2326444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36296" y="5575877"/>
            <a:ext cx="905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Глазок</a:t>
            </a:r>
            <a:endParaRPr lang="ru-RU" sz="20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74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67698"/>
            <a:ext cx="2232248" cy="2309574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5105996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07118" y="5949279"/>
            <a:ext cx="4185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665" y="562755"/>
            <a:ext cx="1872208" cy="2665074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75420" y="2810207"/>
            <a:ext cx="955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Елочка</a:t>
            </a:r>
            <a:endParaRPr lang="ru-RU" sz="20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1" name="Picture 3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62755"/>
            <a:ext cx="1908707" cy="2647562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83369" y="2826513"/>
            <a:ext cx="11817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Фонарик</a:t>
            </a:r>
            <a:endParaRPr lang="ru-RU" sz="20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2" name="Picture 4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1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59" b="7046"/>
          <a:stretch/>
        </p:blipFill>
        <p:spPr bwMode="auto">
          <a:xfrm>
            <a:off x="467545" y="3717032"/>
            <a:ext cx="3096344" cy="2053555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75420" y="5856947"/>
            <a:ext cx="21729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Четырехгранники</a:t>
            </a:r>
            <a:endParaRPr lang="ru-RU" sz="20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3" name="Picture 5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717032"/>
            <a:ext cx="2077434" cy="2053555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72000" y="5856947"/>
            <a:ext cx="7360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Лучи</a:t>
            </a:r>
            <a:endParaRPr lang="ru-RU" sz="20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4" name="Picture 6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464" y="3717032"/>
            <a:ext cx="1825654" cy="2053555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086470" y="5856947"/>
            <a:ext cx="775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Ромб</a:t>
            </a:r>
            <a:endParaRPr lang="ru-RU" sz="20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105996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0624"/>
            <a:ext cx="3240360" cy="5822716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77469" y="445429"/>
            <a:ext cx="432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Кухонная доска с элементами 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геометрической резьбы</a:t>
            </a:r>
            <a:endParaRPr lang="ru-RU" sz="20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70964" y="6042074"/>
            <a:ext cx="3966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звя</a:t>
            </a:r>
            <a:endParaRPr lang="ru-RU" sz="1200" dirty="0">
              <a:solidFill>
                <a:schemeClr val="accent2">
                  <a:lumMod val="60000"/>
                  <a:lumOff val="4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828" y="1739366"/>
            <a:ext cx="40354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Варианты геометрической резьбы</a:t>
            </a:r>
            <a:endParaRPr lang="ru-RU" sz="20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76" name="Picture 4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20 - 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0" r="1939"/>
          <a:stretch/>
        </p:blipFill>
        <p:spPr bwMode="auto">
          <a:xfrm rot="10800000" flipV="1">
            <a:off x="3851920" y="2204864"/>
            <a:ext cx="4927510" cy="82876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</p:pic>
      <p:pic>
        <p:nvPicPr>
          <p:cNvPr id="3077" name="Picture 5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20 -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679" y="3573016"/>
            <a:ext cx="4950190" cy="86523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14" y="4869160"/>
            <a:ext cx="4926320" cy="914668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67944" y="3068960"/>
            <a:ext cx="2236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- прямоугольники</a:t>
            </a:r>
            <a:endParaRPr lang="ru-RU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7944" y="4437112"/>
            <a:ext cx="1401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</a:t>
            </a:r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- цепочки</a:t>
            </a:r>
            <a:endParaRPr lang="ru-RU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9952" y="5805264"/>
            <a:ext cx="1278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- змейка</a:t>
            </a:r>
            <a:endParaRPr lang="ru-RU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105996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764704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Технология выполнения геометрической резьбы 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556792"/>
            <a:ext cx="8321639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Работу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начинают с аккуратной разметки заготовки, и только </a:t>
            </a:r>
            <a:endParaRPr lang="ru-RU" sz="2300" b="1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затем выполняют резание. </a:t>
            </a:r>
            <a:endParaRPr lang="ru-RU" sz="23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3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Геометрическую резьбу выполняют, в основном, косым </a:t>
            </a:r>
            <a:r>
              <a:rPr lang="ru-RU" sz="23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ножом </a:t>
            </a:r>
            <a:r>
              <a:rPr lang="ru-RU" sz="23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косяком.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Инструмент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крепко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сжимают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кулаке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лезвием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себе и 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 усилием ведут по линиям рисунка.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Резак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держат не вертикально, а с небольшим наклоном к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поверхности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Резать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необходимо с одного раза,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тогда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резьба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получится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качественной.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повторных движениях могут </a:t>
            </a:r>
            <a:b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появиться неровности и возможно повреждение рисунка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резаком. 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Вырезание любого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элемента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состоит из двух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этапов: надрезания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элемента и его подрезания. </a:t>
            </a:r>
            <a:endParaRPr lang="ru-RU" sz="2300" b="1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00392" y="558924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звя</a:t>
            </a:r>
            <a:endParaRPr lang="ru-RU" sz="1400" dirty="0">
              <a:solidFill>
                <a:schemeClr val="accent6">
                  <a:lumMod val="60000"/>
                  <a:lumOff val="4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00520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965728" y="5795391"/>
            <a:ext cx="4185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356799"/>
            <a:ext cx="5328593" cy="4448465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461863"/>
            <a:ext cx="7305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Последовательность выполнения узора «звездочки»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25988" y="1966862"/>
            <a:ext cx="18439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разметка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квадратов;</a:t>
            </a:r>
            <a:endParaRPr lang="ru-RU" sz="24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53000" y="3316758"/>
            <a:ext cx="25315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азметка лучей;</a:t>
            </a:r>
            <a:endParaRPr lang="ru-RU" sz="24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0224" y="4581128"/>
            <a:ext cx="20714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вырезание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орнамента</a:t>
            </a:r>
            <a:endParaRPr lang="ru-RU" sz="24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00520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692696"/>
            <a:ext cx="811788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59080" algn="just">
              <a:spcAft>
                <a:spcPts val="0"/>
              </a:spcAft>
            </a:pP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Сначала резак погружают в поверхность в вершине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Треугольника 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и надрезают одну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из граней</a:t>
            </a:r>
            <a:r>
              <a:rPr lang="ru-RU" sz="2300" b="1" i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,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затем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надрезают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вторую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грань</a:t>
            </a:r>
            <a:r>
              <a:rPr lang="ru-RU" sz="2300" b="1" i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.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После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этого подрезают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основание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треугольного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элемента</a:t>
            </a:r>
            <a:r>
              <a:rPr lang="ru-RU" sz="2300" b="1" i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и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извлекают его из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поверхности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.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По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возможности грани стараются про резать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по направлению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расположения древесных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волокон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. </a:t>
            </a:r>
            <a:endParaRPr lang="ru-RU" sz="2300" b="1" dirty="0" smtClean="0">
              <a:solidFill>
                <a:srgbClr val="0070C0"/>
              </a:solidFill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indent="259080" algn="just">
              <a:spcAft>
                <a:spcPts val="0"/>
              </a:spcAft>
            </a:pP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Далее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прорезают грани, идущие поперёк волокон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древесины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.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Если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лезвие должно прорезать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древесину под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углом к волокнам, то заготовку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переворачивают таким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образом,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чтобы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нож входил в древесину вдоль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волокон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под острым углом. Когда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лезвие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ножа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располагается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со стороны извлекаемой части заготовки,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а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не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со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стороны обрабатываемой грани, грани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получаются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более гладкими и качественными. </a:t>
            </a:r>
            <a:endParaRPr lang="ru-RU" sz="23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00392" y="5949280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00520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11828" y="5882207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3666074" cy="4086721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634" y="1205533"/>
            <a:ext cx="4025913" cy="4086721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09233" y="476672"/>
            <a:ext cx="6902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Положение инструмента при выполнении резьбы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5445224"/>
            <a:ext cx="1930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Одной рукой</a:t>
            </a:r>
            <a:endParaRPr lang="ru-RU" sz="24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6136" y="5373216"/>
            <a:ext cx="21277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Двумя руками</a:t>
            </a:r>
            <a:endParaRPr lang="ru-RU" sz="24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00520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37174" y="6058624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620688"/>
            <a:ext cx="810565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763" marR="5715" indent="-4763" algn="just">
              <a:spcBef>
                <a:spcPts val="45"/>
              </a:spcBef>
              <a:spcAft>
                <a:spcPts val="0"/>
              </a:spcAft>
            </a:pP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    </a:t>
            </a:r>
            <a:r>
              <a:rPr lang="ru-RU" sz="2300" b="1" dirty="0" smtClean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Разновидностью </a:t>
            </a:r>
            <a:r>
              <a:rPr lang="ru-RU" sz="2300" b="1" dirty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геометрической резьбы является </a:t>
            </a:r>
            <a:r>
              <a:rPr lang="ru-RU" sz="2300" b="1" dirty="0" smtClean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скобчатая </a:t>
            </a:r>
            <a:r>
              <a:rPr lang="ru-RU" sz="2300" b="1" dirty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резьба.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Эту 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резьбу называют ещё ногтевидной,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потому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что полукруглые стамески оставляют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на поверхности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заготовки следы, </a:t>
            </a:r>
            <a:r>
              <a:rPr lang="ru-RU" sz="23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похожие </a:t>
            </a:r>
            <a:r>
              <a:rPr lang="ru-RU" sz="23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на скобку или ноготь. </a:t>
            </a:r>
            <a:endParaRPr lang="ru-RU" sz="23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</p:txBody>
      </p:sp>
      <p:pic>
        <p:nvPicPr>
          <p:cNvPr id="3074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19561"/>
            <a:ext cx="2232248" cy="2692343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719561"/>
            <a:ext cx="2453703" cy="2679882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32020"/>
            <a:ext cx="3056055" cy="2667423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9592" y="2218710"/>
            <a:ext cx="74551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Последовательность выполнения резьбы треугольного элемента</a:t>
            </a:r>
            <a:endParaRPr lang="ru-RU" sz="20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62234" y="5658514"/>
            <a:ext cx="23631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Надрезание граней</a:t>
            </a:r>
            <a:endParaRPr lang="ru-RU" sz="20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42961" y="5703058"/>
            <a:ext cx="27863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Подрезание основания</a:t>
            </a:r>
            <a:endParaRPr lang="ru-RU" sz="20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00520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995394" y="5711194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67744" y="680542"/>
            <a:ext cx="2637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Рельефная резьба</a:t>
            </a:r>
            <a:endParaRPr lang="ru-RU" sz="24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268760"/>
            <a:ext cx="826334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 algn="just"/>
            <a:r>
              <a:rPr lang="ru-RU" sz="2400" b="1" i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ru-RU" sz="2400" b="1" i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Рельефную </a:t>
            </a:r>
            <a:r>
              <a:rPr lang="ru-RU" sz="2400" b="1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резьбу 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условно разделяют на </a:t>
            </a: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плоскорельефную 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кудринскую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или </a:t>
            </a: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абрамцево-кудринскую. </a:t>
            </a:r>
          </a:p>
          <a:p>
            <a:pPr indent="355600" algn="just"/>
            <a:endParaRPr lang="ru-RU" sz="2400" b="1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355600" algn="just"/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Основателем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кудринской резьбы является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российский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мастер-резчик В. Ворносков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открывший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1906 г. школу-мастерскую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обучению резьбе по дереву. </a:t>
            </a:r>
            <a:endParaRPr lang="ru-RU" sz="2400" b="1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355600" algn="just"/>
            <a:endParaRPr lang="ru-RU" sz="2400" b="1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355600" algn="just"/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Плоскорельефная 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резьба образует на поверхности рельеф с </a:t>
            </a: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одинаковой 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высотой всех </a:t>
            </a: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частей 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рисунка и одной и той </a:t>
            </a: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же 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глубиной фона.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72801802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028384" y="5641503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76" y="1340768"/>
            <a:ext cx="3910940" cy="3627065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493" y="1305347"/>
            <a:ext cx="3504231" cy="3656806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31593" y="332656"/>
            <a:ext cx="2637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Рельефная резьба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5301208"/>
            <a:ext cx="5697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Образцы абрамцево-кудринской резьбы</a:t>
            </a:r>
            <a:endParaRPr lang="ru-RU" sz="24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96803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95536" y="1196752"/>
            <a:ext cx="835292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1730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Calibri" pitchFamily="34" charset="0"/>
              </a:rPr>
              <a:t>Существует множество видов резьбы по дереву. Наиболее простой считают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Calibri" pitchFamily="34" charset="0"/>
              </a:rPr>
              <a:t>ажурную резьбу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Calibri" pitchFamily="34" charset="0"/>
              </a:rPr>
              <a:t>. Называют её так за кажущуюся воздушность, лёгкость и схожесть с кружевом.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Calibri" pitchFamily="34" charset="0"/>
              </a:rPr>
              <a:t>Это резьба, в которой фон удаляется полностью, и рисунок получается сквозным.</a:t>
            </a:r>
          </a:p>
          <a:p>
            <a:pPr marR="0" lvl="0" indent="1730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</a:p>
          <a:p>
            <a:pPr marR="0" lvl="0" indent="1730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Calibri" pitchFamily="34" charset="0"/>
              </a:rPr>
              <a:t>Ажурную резьбу называют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Calibri" pitchFamily="34" charset="0"/>
              </a:rPr>
              <a:t>прорезной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Calibri" pitchFamily="34" charset="0"/>
              </a:rPr>
              <a:t>,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Calibri" pitchFamily="34" charset="0"/>
              </a:rPr>
              <a:t>если она прорезается стамесками, или пропильной, если участки фона выпиливаются лобзиком или пилой.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Calibri" pitchFamily="34" charset="0"/>
              </a:rPr>
              <a:t>Ажурной прорезной резьбой с зубчатыми и ступенчатыми орнаментами украшали наличники, фронтоны домов, а также обрамляли входы над дверями, перила лестниц и карнизы крылечек.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44408" y="5301208"/>
            <a:ext cx="4185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083303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31840" y="980728"/>
            <a:ext cx="2637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Рельефная резьба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628800"/>
            <a:ext cx="817846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020" indent="249555" algn="just">
              <a:spcAft>
                <a:spcPts val="0"/>
              </a:spcAft>
            </a:pP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Технология 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выполнения плоскорельефной резьбы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с выбранным фоном представлена на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слайдах ниже. 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Эта резьба характерна тем, что основной фон находится ниже уровня рисунка, а рисунок поднят над фоном.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Первоначально на поверхность доски копируют рисунок, надрезают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и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подрезают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контур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. После этого вырезают (выбирают) весь фон между надрезками сначала отлогими и полукруглыми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стамесками, а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затем прямыми стамесками и клюкарзами на глубину 4 ... 5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мм</a:t>
            </a:r>
            <a:r>
              <a:rPr lang="ru-RU" sz="2400" b="1" i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.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Затем прорабатывают рельеф рисунка. </a:t>
            </a:r>
            <a:endParaRPr lang="ru-RU" sz="24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00392" y="5373216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96803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965728" y="5949280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6355" y="548679"/>
            <a:ext cx="70663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Технология выполнения плоскорельефной резьбы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 выбранным фоном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0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258" y="1621090"/>
            <a:ext cx="4248472" cy="4328190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23123" y="4379620"/>
            <a:ext cx="3304110" cy="1569660"/>
          </a:xfrm>
          <a:prstGeom prst="rect">
            <a:avLst/>
          </a:prstGeom>
          <a:ln w="6350"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ервоначально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на </a:t>
            </a:r>
            <a:endParaRPr lang="ru-RU" sz="2400" b="1" dirty="0" smtClean="0">
              <a:solidFill>
                <a:srgbClr val="0070C0"/>
              </a:solidFill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оверхность 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доски </a:t>
            </a:r>
            <a:endParaRPr lang="ru-RU" sz="2400" b="1" dirty="0" smtClean="0">
              <a:solidFill>
                <a:srgbClr val="0070C0"/>
              </a:solidFill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копируют рисунок и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надрезают по контуру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8296803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175052" y="6103168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6355" y="548679"/>
            <a:ext cx="70663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Технология выполнения плоскорельефной резьбы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 выбранным фоном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74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56" y="1556792"/>
            <a:ext cx="4281492" cy="4546376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08103" y="4902839"/>
            <a:ext cx="3120919" cy="1200329"/>
          </a:xfrm>
          <a:prstGeom prst="rect">
            <a:avLst/>
          </a:prstGeom>
          <a:ln w="6350"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после выполнения </a:t>
            </a:r>
          </a:p>
          <a:p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н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адрезки, подрезают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 контур рисунка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8296803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965728" y="5949280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6355" y="548679"/>
            <a:ext cx="70663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Технология выполнения плоскорельефной резьбы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 выбранным фоном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4269556" cy="4392488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08102" y="4350187"/>
            <a:ext cx="2930418" cy="1569660"/>
          </a:xfrm>
          <a:prstGeom prst="rect">
            <a:avLst/>
          </a:prstGeom>
          <a:ln w="6350"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з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ачистка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вертикального края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контура и выборка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фона 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8296803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029076" y="6140400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6355" y="548679"/>
            <a:ext cx="70663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Технология выполнения плоскорельефной резьбы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 выбранным фоном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0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1"/>
            <a:ext cx="4248472" cy="4489042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92080" y="5256677"/>
            <a:ext cx="3301160" cy="830997"/>
          </a:xfrm>
          <a:prstGeom prst="rect">
            <a:avLst/>
          </a:prstGeom>
          <a:ln w="6350"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заоваливание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(закругление) контура 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8296803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31593" y="332656"/>
            <a:ext cx="30095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Скульптурная резьба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1196752"/>
            <a:ext cx="80648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ru-RU" sz="2400" b="1" i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Скульптурная </a:t>
            </a:r>
            <a:r>
              <a:rPr lang="ru-RU" sz="2400" b="1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резьба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имеет много направлений. 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Одно </a:t>
            </a: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них - лесная </a:t>
            </a: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резьба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которая часто применяется в </a:t>
            </a: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городских 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парках.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Из стволов стоящих высохших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деревьев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вырезают фигуры людей, сказочных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персонажей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животных. Такие фигуры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украшают естественный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интерьер. </a:t>
            </a: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Другим 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направлением </a:t>
            </a: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скульптурной 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резьбы является </a:t>
            </a: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Богородска резьба 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(богородская игрушка).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Она получила своё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название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села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Богородское, где ещё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 </a:t>
            </a:r>
            <a:r>
              <a:rPr lang="en-US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XV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века занимались резьбой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дереву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богородской резьбе не шлифуют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полученную скульптуру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а оставляют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следы 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 ножа и стамески, что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позволяет увидеть </a:t>
            </a:r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красоту дерева и </a:t>
            </a:r>
            <a:r>
              <a:rPr 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мастерство резчика. </a:t>
            </a:r>
            <a:endParaRPr lang="ru-RU" sz="24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72400" y="5949280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96803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62446" y="6074253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759" y="980728"/>
            <a:ext cx="4129251" cy="4778797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31593" y="332656"/>
            <a:ext cx="30095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Скульптурная резьба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75" name="Picture 3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595" y="992164"/>
            <a:ext cx="2185771" cy="4778796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23889" y="5875067"/>
            <a:ext cx="26282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Богородские игрушки</a:t>
            </a:r>
            <a:endParaRPr lang="ru-RU" sz="20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96803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965728" y="5949280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0523" y="641996"/>
            <a:ext cx="30095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Скульптурная резьба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098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03" y="692696"/>
            <a:ext cx="2852412" cy="4927839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431" y="1948127"/>
            <a:ext cx="4871366" cy="3672408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23889" y="5856947"/>
            <a:ext cx="26282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Богородские игрушки</a:t>
            </a:r>
            <a:endParaRPr lang="ru-RU" sz="20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96803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16416" y="6086700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1593" y="332656"/>
            <a:ext cx="30095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Скульптурная резьба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122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70248"/>
            <a:ext cx="3456384" cy="463210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45648" y="5840479"/>
            <a:ext cx="7272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Лесная резьба</a:t>
            </a: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которая часто применяется в </a:t>
            </a: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городских парках</a:t>
            </a:r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ru-RU" sz="20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5124" name="Picture 4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96"/>
          <a:stretch/>
        </p:blipFill>
        <p:spPr bwMode="auto">
          <a:xfrm>
            <a:off x="4582052" y="1089317"/>
            <a:ext cx="4061566" cy="461303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98296803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2319" y="6062711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844824"/>
            <a:ext cx="4896544" cy="3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849384"/>
            <a:ext cx="30095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Скульптурная резьба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147" name="Picture 3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008" y="1080217"/>
            <a:ext cx="2982474" cy="4437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99511" y="5703058"/>
            <a:ext cx="7272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Лесная резьба</a:t>
            </a: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которая часто применяется в </a:t>
            </a: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городских парках</a:t>
            </a:r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ru-RU" sz="20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8296803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95536" y="1484784"/>
            <a:ext cx="8136904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460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Calibri" pitchFamily="34" charset="0"/>
              </a:rPr>
              <a:t>Мебель 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Calibri" pitchFamily="34" charset="0"/>
              </a:rPr>
              <a:t>XV</a:t>
            </a:r>
            <a:r>
              <a:rPr lang="en-US" sz="2200" b="1" dirty="0" smtClean="0">
                <a:solidFill>
                  <a:srgbClr val="002060"/>
                </a:solidFill>
                <a:ea typeface="Times New Roman" pitchFamily="18" charset="0"/>
                <a:cs typeface="Calibri" pitchFamily="34" charset="0"/>
              </a:rPr>
              <a:t>II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Calibri" pitchFamily="34" charset="0"/>
              </a:rPr>
              <a:t>-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Calibri" pitchFamily="34" charset="0"/>
              </a:rPr>
              <a:t>XVIII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Calibri" pitchFamily="34" charset="0"/>
              </a:rPr>
              <a:t> веков, выполненная ажурной резьбой, представляет собой настоящее произведение искусства.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Calibri" pitchFamily="34" charset="0"/>
              </a:rPr>
              <a:t>Прорезную резьбу стали наклеивать (или прибивать ) к деревянной основе. Резьба, выполненная в такой технике, получила название накладной. 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95536" y="3429000"/>
            <a:ext cx="828092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460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Calibri" pitchFamily="34" charset="0"/>
              </a:rPr>
              <a:t>Для ажурной резьбы используют древесину липы, берёзы, ольхи, клёна, ореха и др.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Calibri" pitchFamily="34" charset="0"/>
              </a:rPr>
              <a:t>Для её изготовления необходимы следующие инструменты: лобзик или пила-ножовка с узким полотном, ручная дрель, свёрла, стамески, напильники и надфили, шлифовальная шкурка, шило. 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44408" y="5301208"/>
            <a:ext cx="4185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12360" y="5760228"/>
            <a:ext cx="4241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ЗВЯ</a:t>
            </a:r>
            <a:endParaRPr lang="ru-RU" sz="1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2136339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13347" y="1312708"/>
            <a:ext cx="54078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            Вопросы для закрепления темы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27" name="Picture 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864" y="620688"/>
            <a:ext cx="699238" cy="114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Валера\AppData\Local\Microsoft\Windows\Temporary Internet Files\Content.IE5\QVBRTUQA\MM900354499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284" y="5419996"/>
            <a:ext cx="889838" cy="68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5563" y="1988840"/>
            <a:ext cx="55015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100" b="1" dirty="0" smtClean="0">
                <a:solidFill>
                  <a:srgbClr val="002060"/>
                </a:solidFill>
              </a:rPr>
              <a:t>      </a:t>
            </a:r>
            <a:endParaRPr lang="ru-RU" sz="21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563" y="1988840"/>
            <a:ext cx="6142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361950"/>
            <a:r>
              <a:rPr lang="ru-RU" sz="2200" dirty="0"/>
              <a:t> 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2136339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/>
            <a:endParaRPr lang="ru-RU" sz="2000" b="1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39552" y="2014101"/>
            <a:ext cx="820891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1730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Calibri" pitchFamily="34" charset="0"/>
              </a:rPr>
              <a:t>1. По каким критериям следует выбирать заготовку для резьбы по дереву?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cs typeface="Arial" pitchFamily="34" charset="0"/>
            </a:endParaRPr>
          </a:p>
          <a:p>
            <a:pPr marR="0" lvl="0" indent="1730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  <a:t>2. Чем отличается ажурная пропильная резьба от плосковыемчатой?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R="0" lvl="0" indent="1730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Calibri" pitchFamily="34" charset="0"/>
              </a:rPr>
              <a:t>3. Чем характерна плоскорельефная резьба с выбранным фоном?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cs typeface="Arial" pitchFamily="34" charset="0"/>
            </a:endParaRPr>
          </a:p>
          <a:p>
            <a:pPr marR="0" lvl="0" indent="1730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  <a:t>4. Какова особенность богородской резьбы?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R="0" lvl="0" indent="1730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Calibri" pitchFamily="34" charset="0"/>
              </a:rPr>
              <a:t>5. Чем занимается резчик по дереву?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cs typeface="Arial" pitchFamily="34" charset="0"/>
            </a:endParaRPr>
          </a:p>
          <a:p>
            <a:pPr marR="0" lvl="0" indent="1730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  <a:t>6. Расскажи технологию выполнения геометрической резьбы?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583070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4656" y="6225380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84" y="3068960"/>
            <a:ext cx="3521568" cy="3053919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9" y="3034615"/>
            <a:ext cx="4516667" cy="3038316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7" b="14149"/>
          <a:stretch/>
        </p:blipFill>
        <p:spPr bwMode="auto">
          <a:xfrm>
            <a:off x="1706971" y="1190700"/>
            <a:ext cx="5579729" cy="1562100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58083" y="476672"/>
            <a:ext cx="4477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Ажурная прорезная резьба</a:t>
            </a:r>
            <a:endParaRPr lang="ru-RU" sz="28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083303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44408" y="6165304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08104" y="5301208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Технология </a:t>
            </a: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выполнения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ажурной резьбы </a:t>
            </a:r>
            <a:endParaRPr lang="ru-RU" sz="20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74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87" t="5330" r="-6136" b="4351"/>
          <a:stretch/>
        </p:blipFill>
        <p:spPr bwMode="auto">
          <a:xfrm>
            <a:off x="677863" y="2875360"/>
            <a:ext cx="4537152" cy="3375198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611560" y="476672"/>
            <a:ext cx="792088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1778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Calibri" pitchFamily="34" charset="0"/>
              </a:rPr>
              <a:t>Первоначально на заготовку переносят рисунок с помощью шаблона, сделанного из бумаги, картона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Calibri" pitchFamily="34" charset="0"/>
              </a:rPr>
              <a:t>,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Calibri" pitchFamily="34" charset="0"/>
              </a:rPr>
              <a:t>или копировальной бумаги и карандаша. Чтобы во время вырезания узора не ошибиться, выпиливаемые участки обычно заштриховывают. При перенесении рисунка стараются учитывать направление волокон древесины на заготовке, чтобы избежать откалывания тонких элементов орнамента.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083303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126669" y="6103168"/>
            <a:ext cx="4185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2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0534" y="1052736"/>
            <a:ext cx="797391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Выпиливание </a:t>
            </a:r>
            <a:r>
              <a:rPr lang="ru-RU" sz="20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начинают с наружных контуров </a:t>
            </a:r>
            <a:r>
              <a:rPr lang="ru-RU" sz="2000" b="1" i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0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после </a:t>
            </a:r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чего в</a:t>
            </a:r>
            <a:r>
              <a:rPr lang="en-US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местах </a:t>
            </a:r>
            <a:r>
              <a:rPr lang="ru-RU" sz="20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расположения внутренних контуров сверлят отверстия. </a:t>
            </a:r>
          </a:p>
          <a:p>
            <a:pPr lvl="0"/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</a:p>
          <a:p>
            <a:pPr lvl="0" algn="just"/>
            <a:r>
              <a:rPr lang="ru-RU" sz="20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Через </a:t>
            </a:r>
            <a:r>
              <a:rPr lang="ru-RU" sz="20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эти отверстия протягивают полотно лобзика и выпиливают </a:t>
            </a:r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внутренние контуры</a:t>
            </a:r>
            <a:r>
              <a:rPr lang="ru-RU" sz="2000" b="1" i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20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завершение прорабатывают </a:t>
            </a:r>
            <a:r>
              <a:rPr lang="en-US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контуры </a:t>
            </a:r>
            <a:r>
              <a:rPr lang="ru-RU" sz="20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стамесками и зачищают их сначала напильниками, а затем </a:t>
            </a:r>
            <a:r>
              <a:rPr lang="en-US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шлифовальной шкуркой</a:t>
            </a:r>
            <a:r>
              <a:rPr lang="ru-RU" sz="2000" b="1" i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20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Готовое изделие лакируют.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79712" y="365878"/>
            <a:ext cx="53691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Технология </a:t>
            </a:r>
            <a:r>
              <a:rPr lang="ru-RU" sz="2200" b="1" dirty="0" smtClean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выполнения  ажурной резьбы </a:t>
            </a:r>
            <a:endParaRPr lang="ru-RU" sz="22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1" name="Picture 3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2"/>
          <a:stretch/>
        </p:blipFill>
        <p:spPr bwMode="auto">
          <a:xfrm>
            <a:off x="616842" y="3581704"/>
            <a:ext cx="2579201" cy="2359936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052" name="Picture 4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581703"/>
            <a:ext cx="2559793" cy="2359937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574783"/>
            <a:ext cx="2529288" cy="2366857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083303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995394" y="5795391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672" y="548680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Технология </a:t>
            </a: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выполнения  ажурной резьбы 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098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4" b="4037"/>
          <a:stretch/>
        </p:blipFill>
        <p:spPr bwMode="auto">
          <a:xfrm>
            <a:off x="827584" y="1412776"/>
            <a:ext cx="5216076" cy="44355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Прямоугольник 1"/>
          <p:cNvSpPr/>
          <p:nvPr/>
        </p:nvSpPr>
        <p:spPr>
          <a:xfrm>
            <a:off x="6442695" y="4651385"/>
            <a:ext cx="132061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Готовое </a:t>
            </a:r>
            <a:endParaRPr lang="ru-RU" sz="2000" b="1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изделие </a:t>
            </a:r>
          </a:p>
          <a:p>
            <a:pPr lvl="0"/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лакируют </a:t>
            </a:r>
            <a:endParaRPr lang="ru-RU" sz="20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083303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44408" y="5949279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3" y="1196752"/>
            <a:ext cx="3672408" cy="4075103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548680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Технология </a:t>
            </a: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выполнения  ажурной резьбы 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123" name="Picture 3" descr="C:\Users\Валера\Desktop\Электронный журнал\КТП предметов\КТП Технология\6 класс\Плану урокаов 6 кл\Урок 12. Виды резьбы по дереву и технология их выполнения\Иллюстрации\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10972"/>
            <a:ext cx="3941439" cy="4046661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46841" y="5680723"/>
            <a:ext cx="7478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Изделия, выполненные в технике ажурной (пропильной) резьбы</a:t>
            </a:r>
            <a:endParaRPr lang="ru-RU" sz="20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083303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100392" y="5877272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звя</a:t>
            </a:r>
            <a:endParaRPr lang="ru-RU" sz="14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2593" y="477252"/>
            <a:ext cx="7409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Виды резьбы по дереву и технология их выполнения </a:t>
            </a:r>
            <a:endParaRPr lang="ru-RU" sz="24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124744"/>
            <a:ext cx="799288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3038" algn="just"/>
            <a:r>
              <a:rPr lang="ru-RU" sz="2200" b="1" i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Плосковыемчатая </a:t>
            </a:r>
            <a:r>
              <a:rPr lang="ru-RU" sz="2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резьба характерна тем, что плоская поверхность заготовки является основным фоном, а все  элементы рисунка вырезаны в этом фоне, то есть  находятся ниже его уровня.</a:t>
            </a:r>
            <a:r>
              <a:rPr lang="ru-RU" sz="22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Плосковыемчатую резьбу условно разделяют на </a:t>
            </a:r>
            <a:r>
              <a:rPr lang="ru-RU" sz="2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контурную</a:t>
            </a:r>
            <a:r>
              <a:rPr lang="ru-RU" sz="22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sz="2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геометрическую</a:t>
            </a:r>
            <a:r>
              <a:rPr lang="ru-RU" sz="22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ru-RU" sz="22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3140968"/>
            <a:ext cx="799288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2075" algn="just"/>
            <a:r>
              <a:rPr lang="ru-RU" sz="2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Изображения, выполненные в технике контурной резьбы, имеют плоский графический рисунок с прямыми, кривыми, спиралевидными и линиями другой формы. </a:t>
            </a:r>
          </a:p>
          <a:p>
            <a:pPr indent="92075" algn="just"/>
            <a:r>
              <a:rPr lang="ru-RU" sz="2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2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Рисунок создаётся  выемками, прорезанными по его контуру. Разновидностью контурной резьбы является </a:t>
            </a:r>
            <a:r>
              <a:rPr lang="ru-RU" sz="22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чёрнолаковая резьба</a:t>
            </a:r>
            <a:r>
              <a:rPr lang="ru-RU" sz="22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Здесь поверхность заготовки покрывают чёрным лаком, а затем на ней прорезают линии. Таким образом создаётся узор.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663179288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</TotalTime>
  <Words>1171</Words>
  <Application>Microsoft Office PowerPoint</Application>
  <PresentationFormat>Экран (4:3)</PresentationFormat>
  <Paragraphs>141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Валера</dc:creator>
  <cp:lastModifiedBy>алсу лутфуллина</cp:lastModifiedBy>
  <cp:revision>55</cp:revision>
  <dcterms:created xsi:type="dcterms:W3CDTF">2014-03-14T14:07:01Z</dcterms:created>
  <dcterms:modified xsi:type="dcterms:W3CDTF">2020-04-06T04:42:57Z</dcterms:modified>
</cp:coreProperties>
</file>